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1"/>
  </p:handoutMasterIdLst>
  <p:sldIdLst>
    <p:sldId id="265" r:id="rId4"/>
    <p:sldId id="266" r:id="rId5"/>
    <p:sldId id="270" r:id="rId6"/>
    <p:sldId id="267" r:id="rId7"/>
    <p:sldId id="268" r:id="rId8"/>
    <p:sldId id="271" r:id="rId9"/>
    <p:sldId id="301" r:id="rId10"/>
    <p:sldId id="281" r:id="rId11"/>
    <p:sldId id="295" r:id="rId12"/>
    <p:sldId id="296" r:id="rId13"/>
    <p:sldId id="297" r:id="rId14"/>
    <p:sldId id="298" r:id="rId15"/>
    <p:sldId id="299" r:id="rId16"/>
    <p:sldId id="300" r:id="rId17"/>
    <p:sldId id="273" r:id="rId18"/>
    <p:sldId id="278" r:id="rId19"/>
    <p:sldId id="277" r:id="rId20"/>
    <p:sldId id="282" r:id="rId21"/>
    <p:sldId id="302" r:id="rId22"/>
    <p:sldId id="291" r:id="rId23"/>
    <p:sldId id="276" r:id="rId24"/>
    <p:sldId id="292" r:id="rId25"/>
    <p:sldId id="283" r:id="rId26"/>
    <p:sldId id="303" r:id="rId27"/>
    <p:sldId id="280" r:id="rId28"/>
    <p:sldId id="284" r:id="rId29"/>
    <p:sldId id="290" r:id="rId30"/>
    <p:sldId id="306" r:id="rId31"/>
    <p:sldId id="279" r:id="rId32"/>
    <p:sldId id="304" r:id="rId33"/>
    <p:sldId id="285" r:id="rId34"/>
    <p:sldId id="305" r:id="rId35"/>
    <p:sldId id="275" r:id="rId36"/>
    <p:sldId id="289" r:id="rId37"/>
    <p:sldId id="286" r:id="rId38"/>
    <p:sldId id="288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MainMaster">
      <pc:chgData name="Marco Parenzan" userId="a83bbb23f3e251dc" providerId="LiveId" clId="{C735B300-B06A-4C65-99BC-4DCF4DDDF86F}" dt="2023-01-30T21:27:58.750" v="0" actId="478"/>
      <pc:docMkLst>
        <pc:docMk/>
      </pc:docMkLst>
      <pc:sldMasterChg chg="modSldLayout">
        <pc:chgData name="Marco Parenzan" userId="a83bbb23f3e251dc" providerId="LiveId" clId="{C735B300-B06A-4C65-99BC-4DCF4DDDF86F}" dt="2023-01-30T21:27:58.750" v="0" actId="478"/>
        <pc:sldMasterMkLst>
          <pc:docMk/>
          <pc:sldMasterMk cId="3048249942" sldId="2147483662"/>
        </pc:sldMasterMkLst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11/02/2023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546" y="3297944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44242" y="1790550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0454" y="1981742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7219" y="525963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4965305" y="4893984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31519" y="3597451"/>
            <a:ext cx="4969628" cy="6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AD01DB0-49A5-711B-6437-E6BC9E48E5F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373567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92B90BD-ACA8-D295-A203-A17A4862F53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508411" y="6356650"/>
            <a:ext cx="1728945" cy="4028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A93378-50A6-D864-08EB-13E4732474B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33227" y="6515527"/>
            <a:ext cx="858491" cy="231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9F554-433A-4BF6-E5B3-8001C80DD00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76669" y="6399655"/>
            <a:ext cx="2303382" cy="31683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A0534EB-99ED-432E-413C-2D410DCDF5F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029626" y="6338723"/>
            <a:ext cx="2244036" cy="438695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E5B7879-D6AB-8FAC-8F51-96562829734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19364" y="6240292"/>
            <a:ext cx="1193465" cy="6355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65F82E-16E4-622A-1D28-E0815683F9AE}"/>
              </a:ext>
            </a:extLst>
          </p:cNvPr>
          <p:cNvSpPr txBox="1"/>
          <p:nvPr userDrawn="1"/>
        </p:nvSpPr>
        <p:spPr>
          <a:xfrm>
            <a:off x="10732947" y="6296241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49.png"/><Relationship Id="rId2" Type="http://schemas.openxmlformats.org/officeDocument/2006/relationships/image" Target="../media/image43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48.png"/><Relationship Id="rId5" Type="http://schemas.openxmlformats.org/officeDocument/2006/relationships/hyperlink" Target="mailto:alberto.acerbis@intre.it" TargetMode="External"/><Relationship Id="rId1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Decomposition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2CD505-C2A7-DDB6-AD56-5CF7C8B1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71695"/>
            <a:ext cx="6780700" cy="27122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BF35A1-5E89-41BA-B9A3-5D30376B0AC3}"/>
              </a:ext>
            </a:extLst>
          </p:cNvPr>
          <p:cNvSpPr txBox="1"/>
          <p:nvPr/>
        </p:nvSpPr>
        <p:spPr>
          <a:xfrm>
            <a:off x="4777316" y="5321808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17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Task-Oriented Teams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CB024DB-3A42-B813-07C6-A08A6910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15786"/>
            <a:ext cx="6780700" cy="242409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AF324D-6F2D-48DF-2C0E-12919EF3047F}"/>
              </a:ext>
            </a:extLst>
          </p:cNvPr>
          <p:cNvSpPr txBox="1"/>
          <p:nvPr/>
        </p:nvSpPr>
        <p:spPr>
          <a:xfrm>
            <a:off x="4777316" y="5321808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491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70C0E6-3E79-AD8F-354F-948B698F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90" y="1839502"/>
            <a:ext cx="6570388" cy="348230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FC1D6A-2F89-9B1A-C1F2-A774457ABDA5}"/>
              </a:ext>
            </a:extLst>
          </p:cNvPr>
          <p:cNvSpPr txBox="1"/>
          <p:nvPr/>
        </p:nvSpPr>
        <p:spPr>
          <a:xfrm>
            <a:off x="4904190" y="5449824"/>
            <a:ext cx="657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Hyper-specialized</a:t>
            </a:r>
            <a:r>
              <a:rPr lang="it-IT" dirty="0"/>
              <a:t> Data or ML </a:t>
            </a:r>
            <a:r>
              <a:rPr lang="it-IT" dirty="0" err="1"/>
              <a:t>Engineers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94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Next Generation Data Platform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EEF073-9149-FB5B-044F-A64A78A0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554820"/>
            <a:ext cx="6780700" cy="17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9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Today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BA0861-C865-6A5C-A740-502E40FC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92069"/>
            <a:ext cx="6780700" cy="22715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F556C0-8662-C2E5-7FD5-0BBC4CAE06D6}"/>
              </a:ext>
            </a:extLst>
          </p:cNvPr>
          <p:cNvSpPr txBox="1"/>
          <p:nvPr/>
        </p:nvSpPr>
        <p:spPr>
          <a:xfrm>
            <a:off x="4777316" y="5056632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 and </a:t>
            </a:r>
            <a:r>
              <a:rPr lang="it-IT" dirty="0" err="1"/>
              <a:t>yet</a:t>
            </a:r>
            <a:r>
              <a:rPr lang="it-IT" dirty="0"/>
              <a:t>, the </a:t>
            </a:r>
            <a:r>
              <a:rPr lang="it-IT" dirty="0" err="1"/>
              <a:t>failure</a:t>
            </a:r>
            <a:r>
              <a:rPr lang="it-IT" dirty="0"/>
              <a:t> model </a:t>
            </a:r>
            <a:r>
              <a:rPr lang="it-IT" dirty="0" err="1"/>
              <a:t>remain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39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E9E2CB-5896-9A57-C1C0-ECFD8C87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53" y="643466"/>
            <a:ext cx="441322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E8253B0-19F6-682A-96ED-EC2DC6CA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14" y="1128308"/>
            <a:ext cx="538018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4" name="Immagine 3" descr="Immagine che contiene toeletta, cosmetico&#10;&#10;Descrizione generata automaticamente">
            <a:extLst>
              <a:ext uri="{FF2B5EF4-FFF2-40B4-BE49-F238E27FC236}">
                <a16:creationId xmlns:a16="http://schemas.microsoft.com/office/drawing/2014/main" id="{3CC00443-EF57-49D6-446F-2BAF5AD0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80" y="2099757"/>
            <a:ext cx="6780700" cy="342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5F77-02D9-CC84-1869-BACAD2DD1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136" y="3151188"/>
            <a:ext cx="5169407" cy="2188591"/>
          </a:xfrm>
        </p:spPr>
        <p:txBody>
          <a:bodyPr/>
          <a:lstStyle/>
          <a:p>
            <a:pPr>
              <a:buFontTx/>
              <a:buChar char="-"/>
            </a:pPr>
            <a:r>
              <a:rPr lang="it-IT" sz="2800" dirty="0" err="1">
                <a:solidFill>
                  <a:schemeClr val="tx1"/>
                </a:solidFill>
              </a:rPr>
              <a:t>Decentralization</a:t>
            </a:r>
            <a:r>
              <a:rPr lang="it-IT" sz="2800" dirty="0">
                <a:solidFill>
                  <a:schemeClr val="tx1"/>
                </a:solidFill>
              </a:rPr>
              <a:t> and Distribution of Data </a:t>
            </a:r>
            <a:r>
              <a:rPr lang="it-IT" sz="2800" dirty="0" err="1">
                <a:solidFill>
                  <a:schemeClr val="tx1"/>
                </a:solidFill>
              </a:rPr>
              <a:t>Responsability</a:t>
            </a:r>
            <a:endParaRPr lang="it-IT" sz="2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it-IT" sz="2800" dirty="0">
                <a:solidFill>
                  <a:schemeClr val="tx1"/>
                </a:solidFill>
              </a:rPr>
              <a:t>How to </a:t>
            </a:r>
            <a:r>
              <a:rPr lang="it-IT" sz="2800" dirty="0" err="1">
                <a:solidFill>
                  <a:schemeClr val="tx1"/>
                </a:solidFill>
              </a:rPr>
              <a:t>identify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boundaries</a:t>
            </a:r>
            <a:endParaRPr lang="it-IT" sz="2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56317-A84D-A09A-58D2-E441016B7386}"/>
              </a:ext>
            </a:extLst>
          </p:cNvPr>
          <p:cNvSpPr txBox="1">
            <a:spLocks/>
          </p:cNvSpPr>
          <p:nvPr/>
        </p:nvSpPr>
        <p:spPr>
          <a:xfrm>
            <a:off x="6943344" y="3151187"/>
            <a:ext cx="5169407" cy="218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it-IT" sz="2800" dirty="0" err="1">
                <a:solidFill>
                  <a:schemeClr val="tx1"/>
                </a:solidFill>
              </a:rPr>
              <a:t>Bounded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Context</a:t>
            </a:r>
            <a:endParaRPr lang="it-IT" sz="2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it-IT" sz="2800" dirty="0" err="1">
                <a:solidFill>
                  <a:schemeClr val="tx1"/>
                </a:solidFill>
              </a:rPr>
              <a:t>Ubiquitous</a:t>
            </a:r>
            <a:r>
              <a:rPr lang="it-IT" sz="2800" dirty="0">
                <a:solidFill>
                  <a:schemeClr val="tx1"/>
                </a:solidFill>
              </a:rPr>
              <a:t> Language</a:t>
            </a:r>
          </a:p>
          <a:p>
            <a:pPr>
              <a:buFontTx/>
              <a:buChar char="-"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5DFEC6-B3A1-293D-7335-977DF11E9033}"/>
              </a:ext>
            </a:extLst>
          </p:cNvPr>
          <p:cNvSpPr txBox="1"/>
          <p:nvPr/>
        </p:nvSpPr>
        <p:spPr>
          <a:xfrm>
            <a:off x="612648" y="2144396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Data Mesh </a:t>
            </a:r>
            <a:r>
              <a:rPr lang="it-IT" sz="2400" b="1" dirty="0" err="1"/>
              <a:t>requirements</a:t>
            </a:r>
            <a:endParaRPr lang="it-IT" sz="24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A49F44-FA4F-2596-2875-3DF81C3AE14C}"/>
              </a:ext>
            </a:extLst>
          </p:cNvPr>
          <p:cNvSpPr txBox="1"/>
          <p:nvPr/>
        </p:nvSpPr>
        <p:spPr>
          <a:xfrm>
            <a:off x="6598920" y="2144396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DDD patterns</a:t>
            </a:r>
          </a:p>
        </p:txBody>
      </p:sp>
    </p:spTree>
    <p:extLst>
      <p:ext uri="{BB962C8B-B14F-4D97-AF65-F5344CB8AC3E}">
        <p14:creationId xmlns:p14="http://schemas.microsoft.com/office/powerpoint/2010/main" val="26696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C96E54-1BDF-FFAB-D453-B85F0C43BC54}"/>
              </a:ext>
            </a:extLst>
          </p:cNvPr>
          <p:cNvSpPr txBox="1"/>
          <p:nvPr/>
        </p:nvSpPr>
        <p:spPr>
          <a:xfrm>
            <a:off x="4501280" y="5485302"/>
            <a:ext cx="707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9D4757F-A3AF-E72D-AA09-FECA0E484CC7}"/>
              </a:ext>
            </a:extLst>
          </p:cNvPr>
          <p:cNvSpPr/>
          <p:nvPr/>
        </p:nvSpPr>
        <p:spPr>
          <a:xfrm>
            <a:off x="4831644" y="2401396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2BE5387-2368-62F3-A0DB-FF66CBF10D2E}"/>
              </a:ext>
            </a:extLst>
          </p:cNvPr>
          <p:cNvSpPr/>
          <p:nvPr/>
        </p:nvSpPr>
        <p:spPr>
          <a:xfrm>
            <a:off x="6410671" y="4035682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8E3762-D542-63D5-F1CF-CC09A09BEB7B}"/>
              </a:ext>
            </a:extLst>
          </p:cNvPr>
          <p:cNvSpPr/>
          <p:nvPr/>
        </p:nvSpPr>
        <p:spPr>
          <a:xfrm>
            <a:off x="9289327" y="2637895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511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C9DE87C-C838-5D38-6BC3-20AAFA1EDE9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705951-BA5D-A40D-078A-15CE28B97D59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F5444C-4EEE-DAB6-2D9B-465BD8B80F8B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A550063-67F9-4308-7926-8B65D35F6AFC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D30389E-F599-0C50-AA0D-4318245B39BC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D8C03FBD-8753-358C-F82F-B340AE6E2FEB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0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2225EE-6EF3-E4C4-3CF2-D3336DE5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80" y="2108901"/>
            <a:ext cx="6780700" cy="342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1C1DF0D4-E783-607A-3EC6-3F593B6211A5}"/>
              </a:ext>
            </a:extLst>
          </p:cNvPr>
          <p:cNvSpPr/>
          <p:nvPr/>
        </p:nvSpPr>
        <p:spPr>
          <a:xfrm>
            <a:off x="432816" y="1847088"/>
            <a:ext cx="2926080" cy="21945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C7D9189-4D8A-6975-9E9F-8D65808B0700}"/>
              </a:ext>
            </a:extLst>
          </p:cNvPr>
          <p:cNvSpPr/>
          <p:nvPr/>
        </p:nvSpPr>
        <p:spPr>
          <a:xfrm>
            <a:off x="2959464" y="2057083"/>
            <a:ext cx="2926080" cy="2542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1E88D-7B8F-F67A-5E6E-45943452E2DC}"/>
              </a:ext>
            </a:extLst>
          </p:cNvPr>
          <p:cNvSpPr/>
          <p:nvPr/>
        </p:nvSpPr>
        <p:spPr>
          <a:xfrm>
            <a:off x="1286112" y="3475355"/>
            <a:ext cx="2926080" cy="20848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D5A659-F81A-25BA-F4F0-A53D4FDE1EEF}"/>
              </a:ext>
            </a:extLst>
          </p:cNvPr>
          <p:cNvSpPr txBox="1"/>
          <p:nvPr/>
        </p:nvSpPr>
        <p:spPr>
          <a:xfrm>
            <a:off x="432816" y="5832721"/>
            <a:ext cx="54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83695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5F77-02D9-CC84-1869-BACAD2DD1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392" y="5148074"/>
            <a:ext cx="4340352" cy="466344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it-IT" sz="2000" dirty="0" err="1">
                <a:solidFill>
                  <a:schemeClr val="tx1"/>
                </a:solidFill>
              </a:rPr>
              <a:t>Microservices</a:t>
            </a:r>
            <a:r>
              <a:rPr lang="it-IT" sz="2000" dirty="0">
                <a:solidFill>
                  <a:schemeClr val="tx1"/>
                </a:solidFill>
              </a:rPr>
              <a:t>: data </a:t>
            </a:r>
            <a:r>
              <a:rPr lang="it-IT" sz="2000" dirty="0" err="1">
                <a:solidFill>
                  <a:schemeClr val="tx1"/>
                </a:solidFill>
              </a:rPr>
              <a:t>serves</a:t>
            </a:r>
            <a:r>
              <a:rPr lang="it-IT" sz="2000" dirty="0">
                <a:solidFill>
                  <a:schemeClr val="tx1"/>
                </a:solidFill>
              </a:rPr>
              <a:t> the code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5DFEC6-B3A1-293D-7335-977DF11E9033}"/>
              </a:ext>
            </a:extLst>
          </p:cNvPr>
          <p:cNvSpPr txBox="1"/>
          <p:nvPr/>
        </p:nvSpPr>
        <p:spPr>
          <a:xfrm>
            <a:off x="612648" y="1859125"/>
            <a:ext cx="11265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/>
              <a:t>Avoid</a:t>
            </a:r>
            <a:r>
              <a:rPr lang="it-IT" sz="3600" b="1" dirty="0"/>
              <a:t> Silos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72C5F5F-A2FD-85DB-8A61-3196041D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08" y="3157670"/>
            <a:ext cx="2263336" cy="13717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E5F691B-25C5-BB51-24DD-382A8F6D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43" y="2814740"/>
            <a:ext cx="2415749" cy="20575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CE4013-DFC7-E8D3-3480-9340D9C3E99E}"/>
              </a:ext>
            </a:extLst>
          </p:cNvPr>
          <p:cNvSpPr txBox="1">
            <a:spLocks/>
          </p:cNvSpPr>
          <p:nvPr/>
        </p:nvSpPr>
        <p:spPr>
          <a:xfrm>
            <a:off x="7671816" y="5181603"/>
            <a:ext cx="3614061" cy="432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it-IT" sz="2000" dirty="0">
                <a:solidFill>
                  <a:schemeClr val="tx1"/>
                </a:solidFill>
              </a:rPr>
              <a:t>Data mesh: code </a:t>
            </a:r>
            <a:r>
              <a:rPr lang="it-IT" sz="2000" dirty="0" err="1">
                <a:solidFill>
                  <a:schemeClr val="tx1"/>
                </a:solidFill>
              </a:rPr>
              <a:t>serves</a:t>
            </a:r>
            <a:r>
              <a:rPr lang="it-IT" sz="2000" dirty="0">
                <a:solidFill>
                  <a:schemeClr val="tx1"/>
                </a:solidFill>
              </a:rPr>
              <a:t> the data</a:t>
            </a:r>
          </a:p>
          <a:p>
            <a:pPr>
              <a:buFontTx/>
              <a:buChar char="-"/>
            </a:pP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00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2F499E-B516-E981-8711-D7ECF2D4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88" y="2154621"/>
            <a:ext cx="6780700" cy="342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0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Self-Serve Data Platform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5DFEC6-B3A1-293D-7335-977DF11E9033}"/>
              </a:ext>
            </a:extLst>
          </p:cNvPr>
          <p:cNvSpPr txBox="1"/>
          <p:nvPr/>
        </p:nvSpPr>
        <p:spPr>
          <a:xfrm>
            <a:off x="594360" y="5526969"/>
            <a:ext cx="11265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Extracting</a:t>
            </a:r>
            <a:r>
              <a:rPr lang="it-IT" sz="2000" dirty="0"/>
              <a:t> and </a:t>
            </a:r>
            <a:r>
              <a:rPr lang="it-IT" sz="2000" dirty="0" err="1"/>
              <a:t>harvesting</a:t>
            </a:r>
            <a:r>
              <a:rPr lang="it-IT" sz="2000" dirty="0"/>
              <a:t> domain </a:t>
            </a:r>
            <a:r>
              <a:rPr lang="it-IT" sz="2000" dirty="0" err="1"/>
              <a:t>agnostic</a:t>
            </a:r>
            <a:r>
              <a:rPr lang="it-IT" sz="2000" dirty="0"/>
              <a:t> </a:t>
            </a:r>
            <a:r>
              <a:rPr lang="it-IT" sz="2000" dirty="0" err="1"/>
              <a:t>infrastructure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 separate data </a:t>
            </a:r>
            <a:r>
              <a:rPr lang="it-IT" sz="2000" dirty="0" err="1"/>
              <a:t>platform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EE06534-A2D9-AFC0-AEC9-9604757E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98" y="1792832"/>
            <a:ext cx="5395428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F93993-BF3A-FA1E-308B-B986BE1E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5" y="2029161"/>
            <a:ext cx="4130398" cy="10440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98C446D-7C5A-4EE1-356D-26F171F5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0" y="3429000"/>
            <a:ext cx="4191363" cy="12040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EE2C22C-A9D8-32CE-F9C3-242DF602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70" y="5102312"/>
            <a:ext cx="4244708" cy="91447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91C3A31-D5DD-6E74-F6B9-08836571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727" y="2237186"/>
            <a:ext cx="4153260" cy="106689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E1BC1C9-50F9-F907-39DA-ABB904AFA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85744"/>
            <a:ext cx="4061812" cy="11507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7487861-3663-D556-9F53-C79ED8779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434" y="5159466"/>
            <a:ext cx="4130398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6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Self-Serve Data Platform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C9DE87C-C838-5D38-6BC3-20AAFA1EDE9F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F5444C-4EEE-DAB6-2D9B-465BD8B80F8B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D30389E-F599-0C50-AA0D-4318245B39BC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5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5" grpId="0" animBg="1"/>
      <p:bldP spid="7" grpId="0" animBg="1"/>
      <p:bldP spid="8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BA0748-321E-5D7A-77FF-CC9EAC72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108901"/>
            <a:ext cx="6780700" cy="342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1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34F129A-E3AB-6A1C-2732-2808069D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828800"/>
            <a:ext cx="4066337" cy="40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C96E54-1BDF-FFAB-D453-B85F0C43BC54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9D4757F-A3AF-E72D-AA09-FECA0E484CC7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2BE5387-2368-62F3-A0DB-FF66CBF10D2E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8E3762-D542-63D5-F1CF-CC09A09BEB7B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AC1284D-22A5-9CC6-E647-CA5AB8AEE4A0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83F8C2-F9E7-D3D8-7871-39097BC3EF27}"/>
              </a:ext>
            </a:extLst>
          </p:cNvPr>
          <p:cNvSpPr txBox="1">
            <a:spLocks/>
          </p:cNvSpPr>
          <p:nvPr/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</p:spTree>
    <p:extLst>
      <p:ext uri="{BB962C8B-B14F-4D97-AF65-F5344CB8AC3E}">
        <p14:creationId xmlns:p14="http://schemas.microsoft.com/office/powerpoint/2010/main" val="11075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Architecture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5DFEC6-B3A1-293D-7335-977DF11E9033}"/>
              </a:ext>
            </a:extLst>
          </p:cNvPr>
          <p:cNvSpPr txBox="1"/>
          <p:nvPr/>
        </p:nvSpPr>
        <p:spPr>
          <a:xfrm>
            <a:off x="603504" y="5855943"/>
            <a:ext cx="11265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Computational</a:t>
            </a:r>
            <a:r>
              <a:rPr lang="it-IT" sz="2000" dirty="0"/>
              <a:t> policies embedded in the mesh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94EAF65-7FB4-6468-9238-CB0100915975}"/>
              </a:ext>
            </a:extLst>
          </p:cNvPr>
          <p:cNvSpPr/>
          <p:nvPr/>
        </p:nvSpPr>
        <p:spPr>
          <a:xfrm>
            <a:off x="228600" y="1866896"/>
            <a:ext cx="2587752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/>
                </a:solidFill>
              </a:rPr>
              <a:t>1. Global </a:t>
            </a:r>
            <a:r>
              <a:rPr lang="it-IT" sz="1600" b="1" dirty="0" err="1">
                <a:solidFill>
                  <a:schemeClr val="tx1"/>
                </a:solidFill>
              </a:rPr>
              <a:t>Concerns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08D9FB3-04EF-3628-88B9-CDE7108BF4A3}"/>
              </a:ext>
            </a:extLst>
          </p:cNvPr>
          <p:cNvSpPr/>
          <p:nvPr/>
        </p:nvSpPr>
        <p:spPr>
          <a:xfrm>
            <a:off x="1441704" y="3204392"/>
            <a:ext cx="2587752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/>
                </a:solidFill>
              </a:rPr>
              <a:t>2. </a:t>
            </a:r>
            <a:r>
              <a:rPr lang="it-IT" sz="1600" b="1" dirty="0" err="1">
                <a:solidFill>
                  <a:schemeClr val="tx1"/>
                </a:solidFill>
              </a:rPr>
              <a:t>Federated</a:t>
            </a:r>
            <a:r>
              <a:rPr lang="it-IT" sz="1600" b="1" dirty="0">
                <a:solidFill>
                  <a:schemeClr val="tx1"/>
                </a:solidFill>
              </a:rPr>
              <a:t> Team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81F374A-9106-2A73-05D9-961ED95FAF8F}"/>
              </a:ext>
            </a:extLst>
          </p:cNvPr>
          <p:cNvSpPr/>
          <p:nvPr/>
        </p:nvSpPr>
        <p:spPr>
          <a:xfrm>
            <a:off x="2816352" y="4541888"/>
            <a:ext cx="2587752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/>
                </a:solidFill>
              </a:rPr>
              <a:t>3. </a:t>
            </a:r>
            <a:r>
              <a:rPr lang="it-IT" sz="1600" b="1" dirty="0" err="1">
                <a:solidFill>
                  <a:schemeClr val="tx1"/>
                </a:solidFill>
              </a:rPr>
              <a:t>Principles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BC10E47-5A49-33B0-AA26-B3150B0E82E8}"/>
              </a:ext>
            </a:extLst>
          </p:cNvPr>
          <p:cNvSpPr/>
          <p:nvPr/>
        </p:nvSpPr>
        <p:spPr>
          <a:xfrm>
            <a:off x="6352032" y="1866896"/>
            <a:ext cx="2587752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/>
                </a:solidFill>
              </a:rPr>
              <a:t>4. Policies and traits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B586BC-36A9-97D6-EA5F-E5CCA44F58A4}"/>
              </a:ext>
            </a:extLst>
          </p:cNvPr>
          <p:cNvSpPr/>
          <p:nvPr/>
        </p:nvSpPr>
        <p:spPr>
          <a:xfrm>
            <a:off x="7645908" y="3199239"/>
            <a:ext cx="2587752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/>
                </a:solidFill>
              </a:rPr>
              <a:t>5. Automation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DC4841D-DB37-3E77-56CA-F9A273F4CB77}"/>
              </a:ext>
            </a:extLst>
          </p:cNvPr>
          <p:cNvSpPr/>
          <p:nvPr/>
        </p:nvSpPr>
        <p:spPr>
          <a:xfrm>
            <a:off x="8939784" y="4541888"/>
            <a:ext cx="2587752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/>
                </a:solidFill>
              </a:rPr>
              <a:t>6. Mesh-embedded </a:t>
            </a:r>
            <a:r>
              <a:rPr lang="it-IT" sz="1600" b="1" dirty="0" err="1">
                <a:solidFill>
                  <a:schemeClr val="tx1"/>
                </a:solidFill>
              </a:rPr>
              <a:t>endorcement</a:t>
            </a:r>
            <a:endParaRPr lang="it-I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9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2C69FB8-1A8E-90D9-8972-2B1B487274FE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AE4CB5-4C10-92D4-4006-BED9BFB3A9DC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F4D635D-3048-2B7D-F59A-4F0781ADA777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7760166-6376-FF3E-A201-F1BF28AFE1EF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C9DE87C-C838-5D38-6BC3-20AAFA1EDE9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705951-BA5D-A40D-078A-15CE28B97D59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65BE51-8E17-6583-AE35-A5DE3C3DDBBA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0890A2-5A46-882C-7692-1235C5ACF7C6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F5444C-4EEE-DAB6-2D9B-465BD8B80F8B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A550063-67F9-4308-7926-8B65D35F6AFC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A1BDBDC-8B73-F00D-73C9-65760BF74C6D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EAFFF95-55E1-14D5-5ABB-BD865684ED5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70FC494-2601-F604-E735-D52EC5701AB7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D30389E-F599-0C50-AA0D-4318245B39BC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D8C03FBD-8753-358C-F82F-B340AE6E2FEB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02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872FDD-771A-6D5D-7068-6614F277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88648"/>
            <a:ext cx="6780700" cy="2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83A676-A53E-8021-E280-58637771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948" y="189953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Immagine 5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0A14B7C8-4DF8-356F-1540-C37E7F6BC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158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inflection point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B3EB339-185A-CAEF-A23F-C50A7871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02" y="1896926"/>
            <a:ext cx="5107348" cy="39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4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3A676-A53E-8021-E280-58637771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CC5C60-EB7E-8C93-E510-D79C2C073E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5D4917-7CC5-26A3-D5A4-EF8E60210E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021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BF161E26-AE03-9914-E942-4A9969D508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119666" y="1762287"/>
            <a:ext cx="1982704" cy="1850233"/>
          </a:xfr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6E74525B-7115-FC1E-9EEE-4C738BD3E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7" y="421390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0D41448-0B95-BD28-8FEC-3710F4EB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7" y="3785429"/>
            <a:ext cx="412553" cy="334963"/>
          </a:xfrm>
          <a:prstGeom prst="rect">
            <a:avLst/>
          </a:prstGeom>
        </p:spPr>
      </p:pic>
      <p:pic>
        <p:nvPicPr>
          <p:cNvPr id="9" name="Picture 2" descr="GitHub Logomark">
            <a:extLst>
              <a:ext uri="{FF2B5EF4-FFF2-40B4-BE49-F238E27FC236}">
                <a16:creationId xmlns:a16="http://schemas.microsoft.com/office/drawing/2014/main" id="{2FBB8BCD-A035-B0CA-8318-B67765F6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7" y="465587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21C78C-B195-7DF9-C2D3-0E4964A034C3}"/>
              </a:ext>
            </a:extLst>
          </p:cNvPr>
          <p:cNvSpPr txBox="1"/>
          <p:nvPr/>
        </p:nvSpPr>
        <p:spPr>
          <a:xfrm>
            <a:off x="1556118" y="370822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1E5721-C559-4A0B-D5E4-713B1BEFCF5E}"/>
              </a:ext>
            </a:extLst>
          </p:cNvPr>
          <p:cNvSpPr txBox="1"/>
          <p:nvPr/>
        </p:nvSpPr>
        <p:spPr>
          <a:xfrm>
            <a:off x="1581987" y="4174743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DF76EC6-5EA9-1CBA-658E-2F670D930764}"/>
              </a:ext>
            </a:extLst>
          </p:cNvPr>
          <p:cNvSpPr txBox="1"/>
          <p:nvPr/>
        </p:nvSpPr>
        <p:spPr>
          <a:xfrm>
            <a:off x="1581987" y="463936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831080BC-E8AB-0D51-14CF-18EAF4A0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7" y="3869646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23EE6701-82DB-ACE3-B7D0-C1337743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87" y="386964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hlinkClick r:id="rId10"/>
            <a:extLst>
              <a:ext uri="{FF2B5EF4-FFF2-40B4-BE49-F238E27FC236}">
                <a16:creationId xmlns:a16="http://schemas.microsoft.com/office/drawing/2014/main" id="{3C1D4BC6-5142-A211-5D34-947F1153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72" y="4688091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4F3ADB23-F64F-8101-DE72-37B5839A0905}"/>
              </a:ext>
            </a:extLst>
          </p:cNvPr>
          <p:cNvSpPr/>
          <p:nvPr/>
        </p:nvSpPr>
        <p:spPr>
          <a:xfrm>
            <a:off x="908057" y="1806527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2D1769C-310A-8E57-13AC-2B9CCFDCF9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214" y="2164009"/>
            <a:ext cx="1792634" cy="406401"/>
          </a:xfrm>
          <a:prstGeom prst="rect">
            <a:avLst/>
          </a:prstGeom>
        </p:spPr>
      </p:pic>
      <p:pic>
        <p:nvPicPr>
          <p:cNvPr id="18" name="Immagine 17">
            <a:hlinkClick r:id="rId13"/>
            <a:extLst>
              <a:ext uri="{FF2B5EF4-FFF2-40B4-BE49-F238E27FC236}">
                <a16:creationId xmlns:a16="http://schemas.microsoft.com/office/drawing/2014/main" id="{5558CDD1-8AD3-F883-13B7-DF5BBD5785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52829" y="1737016"/>
            <a:ext cx="1488402" cy="1900773"/>
          </a:xfrm>
          <a:prstGeom prst="rect">
            <a:avLst/>
          </a:prstGeom>
        </p:spPr>
      </p:pic>
      <p:pic>
        <p:nvPicPr>
          <p:cNvPr id="4" name="Immagine 3">
            <a:hlinkClick r:id="rId15"/>
            <a:extLst>
              <a:ext uri="{FF2B5EF4-FFF2-40B4-BE49-F238E27FC236}">
                <a16:creationId xmlns:a16="http://schemas.microsoft.com/office/drawing/2014/main" id="{40E8E209-4A22-848A-A5A6-E38239B02A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1583" y="1737016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C54EF30-58DB-4FA3-F83F-F3A770117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99102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1C8BBDE-B6EF-E6CF-EE7E-6CE19548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625686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2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83" y="1910906"/>
            <a:ext cx="4124197" cy="49396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tx1"/>
                </a:solidFill>
              </a:rPr>
              <a:t>Pattern Strategici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197B49B-6A10-A97E-7A62-2154BF0B4B97}"/>
              </a:ext>
            </a:extLst>
          </p:cNvPr>
          <p:cNvSpPr txBox="1">
            <a:spLocks/>
          </p:cNvSpPr>
          <p:nvPr/>
        </p:nvSpPr>
        <p:spPr>
          <a:xfrm>
            <a:off x="6744971" y="1910906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Pattern Tattici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6446A4-6613-38E0-8C13-86EED70A5C20}"/>
              </a:ext>
            </a:extLst>
          </p:cNvPr>
          <p:cNvSpPr txBox="1"/>
          <p:nvPr/>
        </p:nvSpPr>
        <p:spPr>
          <a:xfrm>
            <a:off x="530352" y="2871216"/>
            <a:ext cx="4599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Ubiquitous</a:t>
            </a:r>
            <a:r>
              <a:rPr lang="it-IT" sz="3600" dirty="0"/>
              <a:t>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Bounded</a:t>
            </a:r>
            <a:r>
              <a:rPr lang="it-IT" sz="3600" dirty="0"/>
              <a:t> </a:t>
            </a:r>
            <a:r>
              <a:rPr lang="it-IT" sz="3600" dirty="0" err="1"/>
              <a:t>Context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Context</a:t>
            </a:r>
            <a:r>
              <a:rPr lang="it-IT" sz="3600" dirty="0"/>
              <a:t> Mapping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111BF9-5F25-5FF3-ACAE-705975D38929}"/>
              </a:ext>
            </a:extLst>
          </p:cNvPr>
          <p:cNvSpPr txBox="1"/>
          <p:nvPr/>
        </p:nvSpPr>
        <p:spPr>
          <a:xfrm>
            <a:off x="6928104" y="2871216"/>
            <a:ext cx="4599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Entity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Value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18835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A56E0D-1124-46A6-661B-71A07655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9" y="2767647"/>
            <a:ext cx="4955119" cy="22411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40DEBE-9772-59A4-03DB-F3B27766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27" y="2306389"/>
            <a:ext cx="4479700" cy="29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63D64E-F142-84AA-D4DE-DD8DD2C2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292278"/>
            <a:ext cx="6780700" cy="25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3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Evolutionary Improvement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9D81F1-FDAE-1128-92B3-40156BEE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93" y="2507572"/>
            <a:ext cx="7616288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BC1BB3-F286-AF5C-660F-D6DDE1D1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1872913"/>
            <a:ext cx="6780700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8235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442</Words>
  <Application>Microsoft Office PowerPoint</Application>
  <PresentationFormat>Widescreen</PresentationFormat>
  <Paragraphs>113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Open Sans</vt:lpstr>
      <vt:lpstr>Open Sans Light</vt:lpstr>
      <vt:lpstr>Rockwell</vt:lpstr>
      <vt:lpstr>Event Theme 2</vt:lpstr>
      <vt:lpstr>1_Event Theme 2</vt:lpstr>
      <vt:lpstr>Event Theme 4</vt:lpstr>
      <vt:lpstr>DDD anche nei Dati?</vt:lpstr>
      <vt:lpstr>Presentazione standard di PowerPoint</vt:lpstr>
      <vt:lpstr>Data Mesh</vt:lpstr>
      <vt:lpstr>Presentazione standard di PowerPoint</vt:lpstr>
      <vt:lpstr>Pattern Strategici</vt:lpstr>
      <vt:lpstr>Operational vs Analytical</vt:lpstr>
      <vt:lpstr>Misintegration</vt:lpstr>
      <vt:lpstr>Evolutionary Improvement</vt:lpstr>
      <vt:lpstr>Centralized Monolithic</vt:lpstr>
      <vt:lpstr>Technical Decomposition</vt:lpstr>
      <vt:lpstr>Task-Oriented Teams</vt:lpstr>
      <vt:lpstr>Hyper-Specialized Silo</vt:lpstr>
      <vt:lpstr>The Next Generation Data Platform</vt:lpstr>
      <vt:lpstr>Data Today</vt:lpstr>
      <vt:lpstr>Data Mesh dimensions of change</vt:lpstr>
      <vt:lpstr>The Principles</vt:lpstr>
      <vt:lpstr>Domain-Oriented Ownership</vt:lpstr>
      <vt:lpstr>DDD Approach</vt:lpstr>
      <vt:lpstr>Decompose Data Around Domains</vt:lpstr>
      <vt:lpstr>Transformation to Domain-Oriented Data</vt:lpstr>
      <vt:lpstr>Data as a Product</vt:lpstr>
      <vt:lpstr>A Succesful Product</vt:lpstr>
      <vt:lpstr>Data as a Product</vt:lpstr>
      <vt:lpstr>Transformation to Data as a Product</vt:lpstr>
      <vt:lpstr>Self-serve Data Platform</vt:lpstr>
      <vt:lpstr>Self-Serve Data Platform</vt:lpstr>
      <vt:lpstr>Data Mesh vs Others</vt:lpstr>
      <vt:lpstr>Transformation to Self-Serve Data Platform</vt:lpstr>
      <vt:lpstr>Federated Computational Governance</vt:lpstr>
      <vt:lpstr>Decompose Data Around Domains</vt:lpstr>
      <vt:lpstr>Logical Architecture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71</cp:revision>
  <dcterms:created xsi:type="dcterms:W3CDTF">2022-10-11T15:09:05Z</dcterms:created>
  <dcterms:modified xsi:type="dcterms:W3CDTF">2023-02-11T17:05:06Z</dcterms:modified>
</cp:coreProperties>
</file>